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60" r:id="rId5"/>
    <p:sldId id="1930" r:id="rId6"/>
    <p:sldId id="1937" r:id="rId7"/>
    <p:sldId id="1932" r:id="rId8"/>
    <p:sldId id="1933" r:id="rId9"/>
    <p:sldId id="1936" r:id="rId10"/>
    <p:sldId id="1934" r:id="rId11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59"/>
    <p:restoredTop sz="79548" autoAdjust="0"/>
  </p:normalViewPr>
  <p:slideViewPr>
    <p:cSldViewPr snapToGrid="0">
      <p:cViewPr varScale="1">
        <p:scale>
          <a:sx n="116" d="100"/>
          <a:sy n="116" d="100"/>
        </p:scale>
        <p:origin x="3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05842B-DFDF-4521-BC0A-985BD5DB87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CB4CB-2834-403D-889A-2A5C0FED0B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D1D82DD-C52A-4067-96D4-5E82E09C278A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9B412E-8AD8-4C07-A419-9CA19B622A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D64DDD-B28D-45CC-9A8D-BD8D0FA76A6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9D424A2-88CE-498B-B7BA-9B7E6E1DE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84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CA1A8DF-1B4A-4849-951E-C0CA2984F180}" type="datetimeFigureOut">
              <a:rPr lang="en-US" smtClean="0"/>
              <a:t>9/3/20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F3157F0-A13C-EB42-96ED-7D216D23E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45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59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41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99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49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77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3157F0-A13C-EB42-96ED-7D216D23E6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33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Print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3599872"/>
            <a:ext cx="5252602" cy="1148051"/>
          </a:xfrm>
          <a:prstGeom prst="rect">
            <a:avLst/>
          </a:prstGeom>
        </p:spPr>
        <p:txBody>
          <a:bodyPr lIns="0" rIns="0" anchor="b">
            <a:noAutofit/>
          </a:bodyPr>
          <a:lstStyle>
            <a:lvl1pPr algn="l"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1500" y="4747924"/>
            <a:ext cx="5252602" cy="39013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- ATTORNEY CLIENT PRIVILEGE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12AE58F-2498-1048-8355-6D46B4DB3160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71500" y="5570269"/>
            <a:ext cx="5252602" cy="26942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0AE9C8-49A9-CF4D-A80F-1900F491B3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40067"/>
            <a:ext cx="9144000" cy="23488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391E35-328B-9C4D-86DE-46BBC6258897}"/>
              </a:ext>
            </a:extLst>
          </p:cNvPr>
          <p:cNvCxnSpPr>
            <a:cxnSpLocks/>
          </p:cNvCxnSpPr>
          <p:nvPr userDrawn="1"/>
        </p:nvCxnSpPr>
        <p:spPr>
          <a:xfrm>
            <a:off x="571500" y="3429000"/>
            <a:ext cx="800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9879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pos="540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510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Presentatio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F6A5ED-B4AC-5545-896C-87429E29EB86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3599872"/>
            <a:ext cx="5543550" cy="1148051"/>
          </a:xfrm>
          <a:prstGeom prst="rect">
            <a:avLst/>
          </a:prstGeom>
        </p:spPr>
        <p:txBody>
          <a:bodyPr lIns="0" rIns="0" anchor="b">
            <a:noAutofit/>
          </a:bodyPr>
          <a:lstStyle>
            <a:lvl1pPr algn="l"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1500" y="4747924"/>
            <a:ext cx="5543550" cy="39013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12AE58F-2498-1048-8355-6D46B4DB3160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71500" y="5570269"/>
            <a:ext cx="5543550" cy="269421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Add 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89088A-6606-5746-986C-B16093CC5C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42692"/>
            <a:ext cx="9144000" cy="234886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A0481AC-04BF-F844-9AF1-71109EB2A128}"/>
              </a:ext>
            </a:extLst>
          </p:cNvPr>
          <p:cNvCxnSpPr>
            <a:cxnSpLocks/>
          </p:cNvCxnSpPr>
          <p:nvPr userDrawn="1"/>
        </p:nvCxnSpPr>
        <p:spPr>
          <a:xfrm>
            <a:off x="571500" y="3429000"/>
            <a:ext cx="800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9316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428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217018"/>
            <a:ext cx="8820150" cy="5017664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871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217018"/>
            <a:ext cx="8820150" cy="5053267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11950A0-72C1-154F-9A7A-FBB4D23A02D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1451" y="526273"/>
            <a:ext cx="8820149" cy="277812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42193651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217018"/>
            <a:ext cx="4286250" cy="5107668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11950A0-72C1-154F-9A7A-FBB4D23A02D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1451" y="526273"/>
            <a:ext cx="8820149" cy="277812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7251B66-ED99-6D45-A4B0-9854C8E2646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05350" y="1217018"/>
            <a:ext cx="4286250" cy="5107668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17478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lumns,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735280"/>
            <a:ext cx="4286250" cy="4132202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11950A0-72C1-154F-9A7A-FBB4D23A02D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1451" y="526273"/>
            <a:ext cx="8820149" cy="277812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7251B66-ED99-6D45-A4B0-9854C8E2646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05350" y="1735280"/>
            <a:ext cx="4286250" cy="4132202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ACD92F2-6415-D147-9D3D-F4A2076A4D47}"/>
              </a:ext>
            </a:extLst>
          </p:cNvPr>
          <p:cNvCxnSpPr>
            <a:cxnSpLocks/>
          </p:cNvCxnSpPr>
          <p:nvPr userDrawn="1"/>
        </p:nvCxnSpPr>
        <p:spPr>
          <a:xfrm>
            <a:off x="152400" y="1634975"/>
            <a:ext cx="43053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5BEA8BCE-C304-9449-9DE7-E57F36F0AB5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71451" y="1340856"/>
            <a:ext cx="4286249" cy="27781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key takeaway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671971-EF36-5B48-8724-F9D88546C33C}"/>
              </a:ext>
            </a:extLst>
          </p:cNvPr>
          <p:cNvCxnSpPr>
            <a:cxnSpLocks/>
          </p:cNvCxnSpPr>
          <p:nvPr userDrawn="1"/>
        </p:nvCxnSpPr>
        <p:spPr>
          <a:xfrm>
            <a:off x="4686300" y="1634975"/>
            <a:ext cx="43053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300E6FF2-9960-1B4E-9AC6-63367CCE4F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686300" y="1340856"/>
            <a:ext cx="4305300" cy="27781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key takeaway</a:t>
            </a:r>
          </a:p>
        </p:txBody>
      </p:sp>
    </p:spTree>
    <p:extLst>
      <p:ext uri="{BB962C8B-B14F-4D97-AF65-F5344CB8AC3E}">
        <p14:creationId xmlns:p14="http://schemas.microsoft.com/office/powerpoint/2010/main" val="9165697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lumns, Take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F727C3-D1FB-FB43-876F-CF6BA1382D4D}"/>
              </a:ext>
            </a:extLst>
          </p:cNvPr>
          <p:cNvSpPr/>
          <p:nvPr userDrawn="1"/>
        </p:nvSpPr>
        <p:spPr>
          <a:xfrm>
            <a:off x="0" y="6356351"/>
            <a:ext cx="9144000" cy="5016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6C214-CE3B-AE45-BAF0-FA0523941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6227" y="6442416"/>
            <a:ext cx="1255307" cy="3295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1450" y="141519"/>
            <a:ext cx="8820150" cy="380999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0" y="1735280"/>
            <a:ext cx="4286250" cy="4132202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424613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1450" y="6478020"/>
            <a:ext cx="340179" cy="258311"/>
          </a:xfrm>
          <a:prstGeom prst="rect">
            <a:avLst/>
          </a:prstGeom>
        </p:spPr>
        <p:txBody>
          <a:bodyPr lIns="0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4B7D5E3-961A-8F46-98CE-010CE198A8E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7251B66-ED99-6D45-A4B0-9854C8E2646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05350" y="1735280"/>
            <a:ext cx="4286250" cy="4132202"/>
          </a:xfrm>
          <a:prstGeom prst="rect">
            <a:avLst/>
          </a:prstGeom>
        </p:spPr>
        <p:txBody>
          <a:bodyPr lIns="0">
            <a:noAutofit/>
          </a:bodyPr>
          <a:lstStyle>
            <a:lvl1pPr marL="173038" indent="-173038">
              <a:buClr>
                <a:schemeClr val="accent2"/>
              </a:buClr>
              <a:buSzPct val="110000"/>
              <a:tabLst/>
              <a:defRPr sz="2000">
                <a:latin typeface="+mj-lt"/>
              </a:defRPr>
            </a:lvl1pPr>
            <a:lvl2pPr marL="628650" indent="-171450">
              <a:buClr>
                <a:schemeClr val="accent2"/>
              </a:buClr>
              <a:buFont typeface="System Font Regular"/>
              <a:buChar char="-"/>
              <a:tabLst/>
              <a:defRPr sz="2000">
                <a:latin typeface="+mj-lt"/>
              </a:defRPr>
            </a:lvl2pPr>
            <a:lvl3pPr marL="1095375" indent="-180975">
              <a:buClr>
                <a:schemeClr val="accent2"/>
              </a:buClr>
              <a:buSzPct val="80000"/>
              <a:buFont typeface="Courier New" panose="02070309020205020404" pitchFamily="49" charset="0"/>
              <a:buChar char="o"/>
              <a:tabLst/>
              <a:defRPr sz="2000">
                <a:latin typeface="+mj-lt"/>
              </a:defRPr>
            </a:lvl3pPr>
            <a:lvl4pPr marL="1550988" indent="-179388">
              <a:buClr>
                <a:schemeClr val="accent2"/>
              </a:buClr>
              <a:buFont typeface="Wingdings" pitchFamily="2" charset="2"/>
              <a:buChar char="§"/>
              <a:tabLst/>
              <a:defRPr sz="2000">
                <a:latin typeface="+mj-lt"/>
              </a:defRPr>
            </a:lvl4pPr>
            <a:lvl5pPr marL="2006600" indent="-177800">
              <a:buClr>
                <a:schemeClr val="accent2"/>
              </a:buClr>
              <a:buSzPct val="80000"/>
              <a:buFont typeface="Arial Unicode MS" panose="020B0604020202020204" pitchFamily="34" charset="-128"/>
              <a:buChar char="□"/>
              <a:tabLst/>
              <a:defRPr sz="20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ACD92F2-6415-D147-9D3D-F4A2076A4D47}"/>
              </a:ext>
            </a:extLst>
          </p:cNvPr>
          <p:cNvCxnSpPr>
            <a:cxnSpLocks/>
          </p:cNvCxnSpPr>
          <p:nvPr userDrawn="1"/>
        </p:nvCxnSpPr>
        <p:spPr>
          <a:xfrm>
            <a:off x="152400" y="1634975"/>
            <a:ext cx="43053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5BEA8BCE-C304-9449-9DE7-E57F36F0AB5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71451" y="1340856"/>
            <a:ext cx="4286249" cy="27781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key takeaway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671971-EF36-5B48-8724-F9D88546C33C}"/>
              </a:ext>
            </a:extLst>
          </p:cNvPr>
          <p:cNvCxnSpPr>
            <a:cxnSpLocks/>
          </p:cNvCxnSpPr>
          <p:nvPr userDrawn="1"/>
        </p:nvCxnSpPr>
        <p:spPr>
          <a:xfrm>
            <a:off x="4686300" y="1634975"/>
            <a:ext cx="43053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300E6FF2-9960-1B4E-9AC6-63367CCE4F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686300" y="1340856"/>
            <a:ext cx="4286249" cy="27781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 marL="0" indent="0">
              <a:buNone/>
              <a:defRPr sz="2000" b="1">
                <a:latin typeface="+mj-lt"/>
              </a:defRPr>
            </a:lvl1pPr>
          </a:lstStyle>
          <a:p>
            <a:pPr lvl="0"/>
            <a:r>
              <a:rPr lang="en-US"/>
              <a:t>Add key takeaway</a:t>
            </a:r>
          </a:p>
        </p:txBody>
      </p:sp>
    </p:spTree>
    <p:extLst>
      <p:ext uri="{BB962C8B-B14F-4D97-AF65-F5344CB8AC3E}">
        <p14:creationId xmlns:p14="http://schemas.microsoft.com/office/powerpoint/2010/main" val="32447093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385715"/>
            <a:ext cx="8229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072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RESTRICTED - ATTORNEY CLIENT PRIVILEGE</a:t>
            </a:r>
          </a:p>
        </p:txBody>
      </p:sp>
      <p:sp>
        <p:nvSpPr>
          <p:cNvPr id="2" name="MSIPCMContentMarking" descr="{&quot;HashCode&quot;:1457053824,&quot;Placement&quot;:&quot;Header&quot;}"/>
          <p:cNvSpPr txBox="1"/>
          <p:nvPr userDrawn="1"/>
        </p:nvSpPr>
        <p:spPr>
          <a:xfrm>
            <a:off x="0" y="0"/>
            <a:ext cx="128117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Oportun Restricted</a:t>
            </a:r>
            <a:endParaRPr lang="en-US" sz="100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MSIPCMContentMarking" descr="{&quot;HashCode&quot;:1481024351,&quot;Placement&quot;:&quot;Footer&quot;}"/>
          <p:cNvSpPr txBox="1"/>
          <p:nvPr userDrawn="1"/>
        </p:nvSpPr>
        <p:spPr>
          <a:xfrm>
            <a:off x="0" y="6629836"/>
            <a:ext cx="1043229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</a:rPr>
              <a:t>Oportun Restricted</a:t>
            </a:r>
            <a:endParaRPr lang="en-US" sz="800" err="1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04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1" r:id="rId2"/>
    <p:sldLayoutId id="2147483668" r:id="rId3"/>
    <p:sldLayoutId id="2147483665" r:id="rId4"/>
    <p:sldLayoutId id="2147483667" r:id="rId5"/>
    <p:sldLayoutId id="2147483663" r:id="rId6"/>
    <p:sldLayoutId id="2147483664" r:id="rId7"/>
    <p:sldLayoutId id="2147483666" r:id="rId8"/>
    <p:sldLayoutId id="2147483670" r:id="rId9"/>
    <p:sldLayoutId id="2147483671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BigID CSV report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71500" y="5570269"/>
            <a:ext cx="1114425" cy="587644"/>
          </a:xfrm>
        </p:spPr>
        <p:txBody>
          <a:bodyPr/>
          <a:lstStyle/>
          <a:p>
            <a:r>
              <a:rPr lang="en-US" dirty="0"/>
              <a:t>Oswaldo Cruz</a:t>
            </a:r>
          </a:p>
          <a:p>
            <a:r>
              <a:rPr lang="en-US" dirty="0"/>
              <a:t>Miguel Ojeda</a:t>
            </a:r>
          </a:p>
        </p:txBody>
      </p:sp>
    </p:spTree>
    <p:extLst>
      <p:ext uri="{BB962C8B-B14F-4D97-AF65-F5344CB8AC3E}">
        <p14:creationId xmlns:p14="http://schemas.microsoft.com/office/powerpoint/2010/main" val="832446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7F2E-51F7-45EE-A67C-1CD5F6B1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Original Report</a:t>
            </a:r>
          </a:p>
        </p:txBody>
      </p:sp>
      <p:pic>
        <p:nvPicPr>
          <p:cNvPr id="7" name="Content Placeholder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BE82AA6-C63E-584F-99CA-BD3D8FF67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450" y="1399040"/>
            <a:ext cx="8820150" cy="365057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66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7F2E-51F7-45EE-A67C-1CD5F6B1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651B42-D14B-3149-A924-31306C6BB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" y="1217018"/>
            <a:ext cx="8820150" cy="2597745"/>
          </a:xfrm>
        </p:spPr>
        <p:txBody>
          <a:bodyPr/>
          <a:lstStyle/>
          <a:p>
            <a:r>
              <a:rPr lang="en-MX" dirty="0"/>
              <a:t>The original BigID report tends to be pretty large and not very user-friendly because of the way that it displays all the information during </a:t>
            </a:r>
            <a:r>
              <a:rPr lang="en-US" dirty="0"/>
              <a:t>a</a:t>
            </a:r>
            <a:r>
              <a:rPr lang="en-MX" dirty="0"/>
              <a:t> scan phase.</a:t>
            </a:r>
          </a:p>
          <a:p>
            <a:pPr lvl="1" algn="just"/>
            <a:r>
              <a:rPr lang="en-MX" dirty="0"/>
              <a:t>For every attribute (column) identified as a possible PII in a record data source, the tool generates a new row in the report with all the related (and sometimes not needed) information.</a:t>
            </a:r>
          </a:p>
          <a:p>
            <a:pPr lvl="1" algn="just"/>
            <a:r>
              <a:rPr lang="en-US" dirty="0"/>
              <a:t>Since some attributes from the created report most of the times are not needed, it is possible to modify this report in order to generate a new one with only meaningful information.</a:t>
            </a:r>
            <a:endParaRPr lang="en-MX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8C88F281-CA5E-3C47-8151-4DF981F2ECC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98875" y="4036872"/>
            <a:ext cx="1644650" cy="184798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6136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7F2E-51F7-45EE-A67C-1CD5F6B1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Option 1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97D53A87-A3F3-BA47-9948-64CC7F663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0193"/>
          <a:stretch/>
        </p:blipFill>
        <p:spPr>
          <a:xfrm>
            <a:off x="274122" y="1047888"/>
            <a:ext cx="8717478" cy="499436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6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7F2E-51F7-45EE-A67C-1CD5F6B1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Option 2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7D4F864-A2ED-5047-993A-AD576510D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862"/>
          <a:stretch/>
        </p:blipFill>
        <p:spPr>
          <a:xfrm>
            <a:off x="171450" y="917346"/>
            <a:ext cx="8820150" cy="504406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86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1" name="Content Placeholder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DCEFB4E9-F7C3-E14F-B839-6E201579C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450" y="2209495"/>
            <a:ext cx="8820150" cy="3621393"/>
          </a:xfr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B4278EB-BA1E-524D-8E99-3D25BB0D4C68}"/>
              </a:ext>
            </a:extLst>
          </p:cNvPr>
          <p:cNvSpPr/>
          <p:nvPr/>
        </p:nvSpPr>
        <p:spPr>
          <a:xfrm>
            <a:off x="7567961" y="4195311"/>
            <a:ext cx="773151" cy="1609200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1FFAE81-6592-9849-8492-43A7869EB652}"/>
              </a:ext>
            </a:extLst>
          </p:cNvPr>
          <p:cNvSpPr/>
          <p:nvPr/>
        </p:nvSpPr>
        <p:spPr>
          <a:xfrm>
            <a:off x="1471959" y="4195311"/>
            <a:ext cx="1735875" cy="1609200"/>
          </a:xfrm>
          <a:prstGeom prst="round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FCD9A57-E97A-BE4E-874A-C22846B8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Option 3</a:t>
            </a:r>
            <a:br>
              <a:rPr lang="en-US" dirty="0"/>
            </a:b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B5D185-1A92-3F48-81C2-A0C274BA59F1}"/>
              </a:ext>
            </a:extLst>
          </p:cNvPr>
          <p:cNvSpPr txBox="1"/>
          <p:nvPr/>
        </p:nvSpPr>
        <p:spPr>
          <a:xfrm>
            <a:off x="1007456" y="1237448"/>
            <a:ext cx="2664883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MX" sz="1600" b="1" dirty="0">
                <a:solidFill>
                  <a:schemeClr val="bg1"/>
                </a:solidFill>
                <a:latin typeface="+mj-lt"/>
              </a:rPr>
              <a:t>Value and Attribute column from original report</a:t>
            </a:r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18ED295B-46C7-4C43-A059-0969E334A1BD}"/>
              </a:ext>
            </a:extLst>
          </p:cNvPr>
          <p:cNvSpPr/>
          <p:nvPr/>
        </p:nvSpPr>
        <p:spPr>
          <a:xfrm>
            <a:off x="1984951" y="1918934"/>
            <a:ext cx="148649" cy="27362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342EB4AF-7BFB-7040-AA70-2DB3A0EEB174}"/>
              </a:ext>
            </a:extLst>
          </p:cNvPr>
          <p:cNvSpPr/>
          <p:nvPr/>
        </p:nvSpPr>
        <p:spPr>
          <a:xfrm>
            <a:off x="2848553" y="1918931"/>
            <a:ext cx="148649" cy="27362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BBD93E-E5E1-9B43-A7C3-B8E64066B2D2}"/>
              </a:ext>
            </a:extLst>
          </p:cNvPr>
          <p:cNvSpPr txBox="1"/>
          <p:nvPr/>
        </p:nvSpPr>
        <p:spPr>
          <a:xfrm>
            <a:off x="6115050" y="1237448"/>
            <a:ext cx="2664883" cy="5847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MX" sz="1600" b="1" dirty="0">
                <a:solidFill>
                  <a:schemeClr val="bg1"/>
                </a:solidFill>
                <a:latin typeface="+mj-lt"/>
              </a:rPr>
              <a:t>Proximity ID column as a record unique identifier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D192869F-E9A7-D54D-9809-4238DE4F898D}"/>
              </a:ext>
            </a:extLst>
          </p:cNvPr>
          <p:cNvSpPr/>
          <p:nvPr/>
        </p:nvSpPr>
        <p:spPr>
          <a:xfrm>
            <a:off x="8080958" y="1910405"/>
            <a:ext cx="148649" cy="27362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2357285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47F2E-51F7-45EE-A67C-1CD5F6B1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" y="432818"/>
            <a:ext cx="8820150" cy="380999"/>
          </a:xfrm>
        </p:spPr>
        <p:txBody>
          <a:bodyPr/>
          <a:lstStyle/>
          <a:p>
            <a:r>
              <a:rPr lang="en-US" dirty="0"/>
              <a:t>Option 3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2C5C22-54A0-8942-B0A3-F9F7E68811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88510" y="1769430"/>
            <a:ext cx="4956537" cy="265403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E47E8-F7AB-4320-AD6F-2B5FAF1A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RESTRICTED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5E87F-0979-42F2-881E-697E816E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7D5E3-961A-8F46-98CE-010CE198A8E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103B6A-4455-A649-9696-7DC07C8D140C}"/>
              </a:ext>
            </a:extLst>
          </p:cNvPr>
          <p:cNvSpPr txBox="1"/>
          <p:nvPr/>
        </p:nvSpPr>
        <p:spPr>
          <a:xfrm>
            <a:off x="341539" y="1001893"/>
            <a:ext cx="805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MX" dirty="0">
                <a:latin typeface="+mj-lt"/>
              </a:rPr>
              <a:t>Generate a new table for each object data source. This new table will have the </a:t>
            </a:r>
            <a:r>
              <a:rPr lang="en-MX" b="1" i="1" dirty="0">
                <a:latin typeface="+mj-lt"/>
              </a:rPr>
              <a:t>Attribute </a:t>
            </a:r>
            <a:r>
              <a:rPr lang="en-MX" dirty="0">
                <a:latin typeface="+mj-lt"/>
              </a:rPr>
              <a:t>and </a:t>
            </a:r>
            <a:r>
              <a:rPr lang="en-MX" b="1" i="1" dirty="0">
                <a:latin typeface="+mj-lt"/>
              </a:rPr>
              <a:t>Value </a:t>
            </a:r>
            <a:r>
              <a:rPr lang="en-MX" dirty="0">
                <a:latin typeface="+mj-lt"/>
              </a:rPr>
              <a:t>columns pivoted for every unique record.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702B5D-6153-9344-B0D2-23181D2E5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56" y="4972752"/>
            <a:ext cx="8333938" cy="781950"/>
          </a:xfrm>
          <a:prstGeom prst="rect">
            <a:avLst/>
          </a:prstGeom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9F63C8DA-9C1E-2D4D-B31F-25BBF79DDDAA}"/>
              </a:ext>
            </a:extLst>
          </p:cNvPr>
          <p:cNvSpPr/>
          <p:nvPr/>
        </p:nvSpPr>
        <p:spPr>
          <a:xfrm>
            <a:off x="4474151" y="4459087"/>
            <a:ext cx="214747" cy="409796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3945800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portun">
      <a:dk1>
        <a:srgbClr val="616366"/>
      </a:dk1>
      <a:lt1>
        <a:srgbClr val="FFFFFF"/>
      </a:lt1>
      <a:dk2>
        <a:srgbClr val="5B8F22"/>
      </a:dk2>
      <a:lt2>
        <a:srgbClr val="FFFFFF"/>
      </a:lt2>
      <a:accent1>
        <a:srgbClr val="5B8F22"/>
      </a:accent1>
      <a:accent2>
        <a:srgbClr val="79B800"/>
      </a:accent2>
      <a:accent3>
        <a:srgbClr val="AFAEAF"/>
      </a:accent3>
      <a:accent4>
        <a:srgbClr val="616366"/>
      </a:accent4>
      <a:accent5>
        <a:srgbClr val="63B1E5"/>
      </a:accent5>
      <a:accent6>
        <a:srgbClr val="C12859"/>
      </a:accent6>
      <a:hlink>
        <a:srgbClr val="FDC82F"/>
      </a:hlink>
      <a:folHlink>
        <a:srgbClr val="FFFF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 err="1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ugust Audit and Risk Committee Materials" id="{C971C471-64CB-4DD7-A0AF-79A9BB7A4E2F}" vid="{91152BF6-EBB0-4A4D-946B-1DF9439A07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6B2E0DA35F4C4E8814A41AAFB97715" ma:contentTypeVersion="13" ma:contentTypeDescription="Create a new document." ma:contentTypeScope="" ma:versionID="b1748e744af55d21de66fb48beef98be">
  <xsd:schema xmlns:xsd="http://www.w3.org/2001/XMLSchema" xmlns:xs="http://www.w3.org/2001/XMLSchema" xmlns:p="http://schemas.microsoft.com/office/2006/metadata/properties" xmlns:ns3="3886ea3c-9ead-4aee-ae4c-a213d2f0a032" xmlns:ns4="340e25a5-3eb3-4477-a5b9-9607857b432e" targetNamespace="http://schemas.microsoft.com/office/2006/metadata/properties" ma:root="true" ma:fieldsID="118d1c2eca412542c94a1f375f35e0a0" ns3:_="" ns4:_="">
    <xsd:import namespace="3886ea3c-9ead-4aee-ae4c-a213d2f0a032"/>
    <xsd:import namespace="340e25a5-3eb3-4477-a5b9-9607857b432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86ea3c-9ead-4aee-ae4c-a213d2f0a03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0e25a5-3eb3-4477-a5b9-9607857b43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AE7C0A-5C9C-463F-B3EE-A743CDF16BDE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microsoft.com/office/2006/metadata/properties"/>
    <ds:schemaRef ds:uri="http://schemas.microsoft.com/office/infopath/2007/PartnerControls"/>
    <ds:schemaRef ds:uri="340e25a5-3eb3-4477-a5b9-9607857b432e"/>
    <ds:schemaRef ds:uri="3886ea3c-9ead-4aee-ae4c-a213d2f0a032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9FF5D9-6B08-4C82-8AB1-FC2B8BADF8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5A2F41-B43F-4C11-887B-E170E8FBCF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86ea3c-9ead-4aee-ae4c-a213d2f0a032"/>
    <ds:schemaRef ds:uri="340e25a5-3eb3-4477-a5b9-9607857b43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August Audit and Risk Committee Materials</Template>
  <TotalTime>25286</TotalTime>
  <Words>183</Words>
  <Application>Microsoft Macintosh PowerPoint</Application>
  <PresentationFormat>On-screen Show (4:3)</PresentationFormat>
  <Paragraphs>34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 Unicode MS</vt:lpstr>
      <vt:lpstr>Arial</vt:lpstr>
      <vt:lpstr>Calibri</vt:lpstr>
      <vt:lpstr>Calibri Light</vt:lpstr>
      <vt:lpstr>Courier New</vt:lpstr>
      <vt:lpstr>System Font Regular</vt:lpstr>
      <vt:lpstr>Wingdings</vt:lpstr>
      <vt:lpstr>Office Theme</vt:lpstr>
      <vt:lpstr>BigID CSV report</vt:lpstr>
      <vt:lpstr>Original Report</vt:lpstr>
      <vt:lpstr>Problem Statement</vt:lpstr>
      <vt:lpstr>Option 1 </vt:lpstr>
      <vt:lpstr>Option 2 </vt:lpstr>
      <vt:lpstr>Option 3 </vt:lpstr>
      <vt:lpstr>Option 3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 and Risk Committee</dc:title>
  <dc:creator>Seher Banwari</dc:creator>
  <cp:lastModifiedBy>OJEDA OROZCO, MIGUEL ANGEL</cp:lastModifiedBy>
  <cp:revision>194</cp:revision>
  <cp:lastPrinted>2018-08-16T22:15:20Z</cp:lastPrinted>
  <dcterms:created xsi:type="dcterms:W3CDTF">2018-08-16T19:48:43Z</dcterms:created>
  <dcterms:modified xsi:type="dcterms:W3CDTF">2020-09-03T21:21:28Z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17ef5c-1967-43e9-8195-8649ec59ee08_Enabled">
    <vt:lpwstr>True</vt:lpwstr>
  </property>
  <property fmtid="{D5CDD505-2E9C-101B-9397-08002B2CF9AE}" pid="3" name="MSIP_Label_1a17ef5c-1967-43e9-8195-8649ec59ee08_SiteId">
    <vt:lpwstr>4201d3c6-a9d6-495d-8181-aaf8f8eeeee5</vt:lpwstr>
  </property>
  <property fmtid="{D5CDD505-2E9C-101B-9397-08002B2CF9AE}" pid="4" name="MSIP_Label_1a17ef5c-1967-43e9-8195-8649ec59ee08_Ref">
    <vt:lpwstr>https://api.informationprotection.azure.com/api/4201d3c6-a9d6-495d-8181-aaf8f8eeeee5</vt:lpwstr>
  </property>
  <property fmtid="{D5CDD505-2E9C-101B-9397-08002B2CF9AE}" pid="5" name="MSIP_Label_1a17ef5c-1967-43e9-8195-8649ec59ee08_Owner">
    <vt:lpwstr>tyson.kopczynski@oportun.com</vt:lpwstr>
  </property>
  <property fmtid="{D5CDD505-2E9C-101B-9397-08002B2CF9AE}" pid="6" name="MSIP_Label_1a17ef5c-1967-43e9-8195-8649ec59ee08_SetDate">
    <vt:lpwstr>2018-10-02T12:47:50.2062177-04:00</vt:lpwstr>
  </property>
  <property fmtid="{D5CDD505-2E9C-101B-9397-08002B2CF9AE}" pid="7" name="MSIP_Label_1a17ef5c-1967-43e9-8195-8649ec59ee08_Name">
    <vt:lpwstr>Restricted</vt:lpwstr>
  </property>
  <property fmtid="{D5CDD505-2E9C-101B-9397-08002B2CF9AE}" pid="8" name="MSIP_Label_1a17ef5c-1967-43e9-8195-8649ec59ee08_Application">
    <vt:lpwstr>Microsoft Azure Information Protection</vt:lpwstr>
  </property>
  <property fmtid="{D5CDD505-2E9C-101B-9397-08002B2CF9AE}" pid="9" name="MSIP_Label_1a17ef5c-1967-43e9-8195-8649ec59ee08_Extended_MSFT_Method">
    <vt:lpwstr>Manual</vt:lpwstr>
  </property>
  <property fmtid="{D5CDD505-2E9C-101B-9397-08002B2CF9AE}" pid="10" name="Sensitivity">
    <vt:lpwstr>Restricted</vt:lpwstr>
  </property>
  <property fmtid="{D5CDD505-2E9C-101B-9397-08002B2CF9AE}" pid="11" name="ContentTypeId">
    <vt:lpwstr>0x010100A06B2E0DA35F4C4E8814A41AAFB97715</vt:lpwstr>
  </property>
</Properties>
</file>